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5" r:id="rId5"/>
    <p:sldId id="266" r:id="rId6"/>
    <p:sldId id="267" r:id="rId7"/>
    <p:sldId id="268" r:id="rId8"/>
    <p:sldId id="269" r:id="rId9"/>
    <p:sldId id="263" r:id="rId10"/>
    <p:sldId id="264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AE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5AD277A-61C2-EA0E-93F3-A366C8D5A0C0}" v="3673" dt="2025-04-05T00:38:32.33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86" d="100"/>
          <a:sy n="86" d="100"/>
        </p:scale>
        <p:origin x="96" y="8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18" Type="http://schemas.openxmlformats.org/officeDocument/2006/relationships/customXml" Target="../customXml/item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32000" b="-3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Triangle 1">
            <a:extLst>
              <a:ext uri="{FF2B5EF4-FFF2-40B4-BE49-F238E27FC236}">
                <a16:creationId xmlns:a16="http://schemas.microsoft.com/office/drawing/2014/main" id="{9A1C2479-118B-2EAE-8F3E-3C64B6D08B4E}"/>
              </a:ext>
            </a:extLst>
          </p:cNvPr>
          <p:cNvSpPr/>
          <p:nvPr/>
        </p:nvSpPr>
        <p:spPr>
          <a:xfrm rot="16200000">
            <a:off x="4875752" y="1833851"/>
            <a:ext cx="4890474" cy="5173782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1529112B-BBC1-B2C3-72FC-5313AD08561A}"/>
              </a:ext>
            </a:extLst>
          </p:cNvPr>
          <p:cNvSpPr/>
          <p:nvPr/>
        </p:nvSpPr>
        <p:spPr>
          <a:xfrm>
            <a:off x="9700204" y="-7596"/>
            <a:ext cx="2491795" cy="68725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ight Triangle 50">
            <a:extLst>
              <a:ext uri="{FF2B5EF4-FFF2-40B4-BE49-F238E27FC236}">
                <a16:creationId xmlns:a16="http://schemas.microsoft.com/office/drawing/2014/main" id="{EB9141B9-0D8D-B5F3-E69C-9BEF4E46369D}"/>
              </a:ext>
            </a:extLst>
          </p:cNvPr>
          <p:cNvSpPr/>
          <p:nvPr/>
        </p:nvSpPr>
        <p:spPr>
          <a:xfrm rot="10800000">
            <a:off x="4990542" y="-321"/>
            <a:ext cx="4885590" cy="5173782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5D200D4-2F03-51AD-B2FD-40E7FA156E2A}"/>
              </a:ext>
            </a:extLst>
          </p:cNvPr>
          <p:cNvGrpSpPr/>
          <p:nvPr/>
        </p:nvGrpSpPr>
        <p:grpSpPr>
          <a:xfrm>
            <a:off x="5506175" y="830955"/>
            <a:ext cx="1176863" cy="2013382"/>
            <a:chOff x="5393829" y="830955"/>
            <a:chExt cx="1176863" cy="2013382"/>
          </a:xfrm>
        </p:grpSpPr>
        <p:sp>
          <p:nvSpPr>
            <p:cNvPr id="10" name="Hexagon 9">
              <a:extLst>
                <a:ext uri="{FF2B5EF4-FFF2-40B4-BE49-F238E27FC236}">
                  <a16:creationId xmlns:a16="http://schemas.microsoft.com/office/drawing/2014/main" id="{8C2771DC-B149-F67D-B538-8A92FD5CD291}"/>
                </a:ext>
              </a:extLst>
            </p:cNvPr>
            <p:cNvSpPr/>
            <p:nvPr/>
          </p:nvSpPr>
          <p:spPr>
            <a:xfrm>
              <a:off x="5393831" y="830955"/>
              <a:ext cx="1176861" cy="1006491"/>
            </a:xfrm>
            <a:prstGeom prst="hexagon">
              <a:avLst/>
            </a:prstGeom>
            <a:solidFill>
              <a:srgbClr val="E3AE1B"/>
            </a:solidFill>
            <a:ln w="12700">
              <a:solidFill>
                <a:srgbClr val="E3AE1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Hexagon 15">
              <a:extLst>
                <a:ext uri="{FF2B5EF4-FFF2-40B4-BE49-F238E27FC236}">
                  <a16:creationId xmlns:a16="http://schemas.microsoft.com/office/drawing/2014/main" id="{6D3AACD6-84F2-2A65-38C8-734EB5B0267E}"/>
                </a:ext>
              </a:extLst>
            </p:cNvPr>
            <p:cNvSpPr/>
            <p:nvPr/>
          </p:nvSpPr>
          <p:spPr>
            <a:xfrm>
              <a:off x="5393829" y="1837846"/>
              <a:ext cx="1176861" cy="1006491"/>
            </a:xfrm>
            <a:prstGeom prst="hexagon">
              <a:avLst/>
            </a:prstGeom>
            <a:solidFill>
              <a:srgbClr val="E3AE1B"/>
            </a:solidFill>
            <a:ln w="12700">
              <a:solidFill>
                <a:srgbClr val="E3AE1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Hexagon 3">
            <a:extLst>
              <a:ext uri="{FF2B5EF4-FFF2-40B4-BE49-F238E27FC236}">
                <a16:creationId xmlns:a16="http://schemas.microsoft.com/office/drawing/2014/main" id="{9C34CA59-1D94-DC90-0AA3-F647AE8B4FDD}"/>
              </a:ext>
            </a:extLst>
          </p:cNvPr>
          <p:cNvSpPr/>
          <p:nvPr/>
        </p:nvSpPr>
        <p:spPr>
          <a:xfrm>
            <a:off x="5506175" y="3850307"/>
            <a:ext cx="1176861" cy="1006491"/>
          </a:xfrm>
          <a:prstGeom prst="hexagon">
            <a:avLst/>
          </a:prstGeom>
          <a:solidFill>
            <a:srgbClr val="E3AE1B"/>
          </a:solidFill>
          <a:ln w="12700">
            <a:solidFill>
              <a:srgbClr val="E3AE1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Hexagon 6">
            <a:extLst>
              <a:ext uri="{FF2B5EF4-FFF2-40B4-BE49-F238E27FC236}">
                <a16:creationId xmlns:a16="http://schemas.microsoft.com/office/drawing/2014/main" id="{404BDBDB-4A3F-2AA5-14D4-3194A7D50B93}"/>
              </a:ext>
            </a:extLst>
          </p:cNvPr>
          <p:cNvSpPr/>
          <p:nvPr/>
        </p:nvSpPr>
        <p:spPr>
          <a:xfrm>
            <a:off x="5506174" y="4856537"/>
            <a:ext cx="1176861" cy="1006491"/>
          </a:xfrm>
          <a:prstGeom prst="hexagon">
            <a:avLst/>
          </a:prstGeom>
          <a:solidFill>
            <a:srgbClr val="E3AE1B"/>
          </a:solidFill>
          <a:ln w="12700">
            <a:solidFill>
              <a:srgbClr val="E3AE1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3219CC4-A748-F401-2366-BD153F3327B9}"/>
              </a:ext>
            </a:extLst>
          </p:cNvPr>
          <p:cNvGrpSpPr/>
          <p:nvPr/>
        </p:nvGrpSpPr>
        <p:grpSpPr>
          <a:xfrm>
            <a:off x="6439136" y="1334070"/>
            <a:ext cx="1176863" cy="2013382"/>
            <a:chOff x="5393829" y="830955"/>
            <a:chExt cx="1176863" cy="2013382"/>
          </a:xfrm>
        </p:grpSpPr>
        <p:sp>
          <p:nvSpPr>
            <p:cNvPr id="9" name="Hexagon 8">
              <a:extLst>
                <a:ext uri="{FF2B5EF4-FFF2-40B4-BE49-F238E27FC236}">
                  <a16:creationId xmlns:a16="http://schemas.microsoft.com/office/drawing/2014/main" id="{52BFFA69-35EB-E879-5ED9-C5883CF82E99}"/>
                </a:ext>
              </a:extLst>
            </p:cNvPr>
            <p:cNvSpPr/>
            <p:nvPr/>
          </p:nvSpPr>
          <p:spPr>
            <a:xfrm>
              <a:off x="5393831" y="830955"/>
              <a:ext cx="1176861" cy="1006491"/>
            </a:xfrm>
            <a:prstGeom prst="hexagon">
              <a:avLst/>
            </a:prstGeom>
            <a:solidFill>
              <a:srgbClr val="E3AE1B"/>
            </a:solidFill>
            <a:ln w="12700">
              <a:solidFill>
                <a:srgbClr val="E3AE1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Hexagon 10">
              <a:extLst>
                <a:ext uri="{FF2B5EF4-FFF2-40B4-BE49-F238E27FC236}">
                  <a16:creationId xmlns:a16="http://schemas.microsoft.com/office/drawing/2014/main" id="{F8E620D8-56AB-F480-2D8A-B8F3A0F40F1A}"/>
                </a:ext>
              </a:extLst>
            </p:cNvPr>
            <p:cNvSpPr/>
            <p:nvPr/>
          </p:nvSpPr>
          <p:spPr>
            <a:xfrm>
              <a:off x="5393829" y="1837846"/>
              <a:ext cx="1176861" cy="1006491"/>
            </a:xfrm>
            <a:prstGeom prst="hexagon">
              <a:avLst/>
            </a:prstGeom>
            <a:solidFill>
              <a:srgbClr val="E3AE1B"/>
            </a:solidFill>
            <a:ln w="12700">
              <a:solidFill>
                <a:srgbClr val="E3AE1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6376A5A-1BFD-7958-8F8B-A853B3DBB525}"/>
              </a:ext>
            </a:extLst>
          </p:cNvPr>
          <p:cNvGrpSpPr/>
          <p:nvPr/>
        </p:nvGrpSpPr>
        <p:grpSpPr>
          <a:xfrm>
            <a:off x="4578097" y="1334069"/>
            <a:ext cx="1176863" cy="2013382"/>
            <a:chOff x="5393829" y="830955"/>
            <a:chExt cx="1176863" cy="2013382"/>
          </a:xfrm>
        </p:grpSpPr>
        <p:sp>
          <p:nvSpPr>
            <p:cNvPr id="13" name="Hexagon 12">
              <a:extLst>
                <a:ext uri="{FF2B5EF4-FFF2-40B4-BE49-F238E27FC236}">
                  <a16:creationId xmlns:a16="http://schemas.microsoft.com/office/drawing/2014/main" id="{F00AB2FF-4476-117B-0512-692C6984018E}"/>
                </a:ext>
              </a:extLst>
            </p:cNvPr>
            <p:cNvSpPr/>
            <p:nvPr/>
          </p:nvSpPr>
          <p:spPr>
            <a:xfrm>
              <a:off x="5393831" y="830955"/>
              <a:ext cx="1176861" cy="1006491"/>
            </a:xfrm>
            <a:prstGeom prst="hexagon">
              <a:avLst/>
            </a:prstGeom>
            <a:solidFill>
              <a:srgbClr val="E3AE1B"/>
            </a:solidFill>
            <a:ln w="12700">
              <a:solidFill>
                <a:srgbClr val="E3AE1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Hexagon 30">
              <a:extLst>
                <a:ext uri="{FF2B5EF4-FFF2-40B4-BE49-F238E27FC236}">
                  <a16:creationId xmlns:a16="http://schemas.microsoft.com/office/drawing/2014/main" id="{D22B24DE-C4F9-0329-A783-1C185C22DA9F}"/>
                </a:ext>
              </a:extLst>
            </p:cNvPr>
            <p:cNvSpPr/>
            <p:nvPr/>
          </p:nvSpPr>
          <p:spPr>
            <a:xfrm>
              <a:off x="5393829" y="1837846"/>
              <a:ext cx="1176861" cy="1006491"/>
            </a:xfrm>
            <a:prstGeom prst="hexagon">
              <a:avLst/>
            </a:prstGeom>
            <a:solidFill>
              <a:srgbClr val="E3AE1B"/>
            </a:solidFill>
            <a:ln w="12700">
              <a:solidFill>
                <a:srgbClr val="E3AE1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FD06827-843E-A8CD-EEE2-C0C03B4231B2}"/>
              </a:ext>
            </a:extLst>
          </p:cNvPr>
          <p:cNvGrpSpPr/>
          <p:nvPr/>
        </p:nvGrpSpPr>
        <p:grpSpPr>
          <a:xfrm>
            <a:off x="4578096" y="3346530"/>
            <a:ext cx="1176863" cy="2013382"/>
            <a:chOff x="5393829" y="830955"/>
            <a:chExt cx="1176863" cy="2013382"/>
          </a:xfrm>
        </p:grpSpPr>
        <p:sp>
          <p:nvSpPr>
            <p:cNvPr id="33" name="Hexagon 32">
              <a:extLst>
                <a:ext uri="{FF2B5EF4-FFF2-40B4-BE49-F238E27FC236}">
                  <a16:creationId xmlns:a16="http://schemas.microsoft.com/office/drawing/2014/main" id="{62623B49-EE2F-8FB8-4FEB-432A6A5B94BD}"/>
                </a:ext>
              </a:extLst>
            </p:cNvPr>
            <p:cNvSpPr/>
            <p:nvPr/>
          </p:nvSpPr>
          <p:spPr>
            <a:xfrm>
              <a:off x="5393831" y="830955"/>
              <a:ext cx="1176861" cy="1006491"/>
            </a:xfrm>
            <a:prstGeom prst="hexagon">
              <a:avLst/>
            </a:prstGeom>
            <a:solidFill>
              <a:srgbClr val="E3AE1B"/>
            </a:solidFill>
            <a:ln w="12700">
              <a:solidFill>
                <a:srgbClr val="E3AE1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Hexagon 33">
              <a:extLst>
                <a:ext uri="{FF2B5EF4-FFF2-40B4-BE49-F238E27FC236}">
                  <a16:creationId xmlns:a16="http://schemas.microsoft.com/office/drawing/2014/main" id="{67C4602B-A207-2B7E-6AB2-02643FF0BE2B}"/>
                </a:ext>
              </a:extLst>
            </p:cNvPr>
            <p:cNvSpPr/>
            <p:nvPr/>
          </p:nvSpPr>
          <p:spPr>
            <a:xfrm>
              <a:off x="5393829" y="1837846"/>
              <a:ext cx="1176861" cy="1006491"/>
            </a:xfrm>
            <a:prstGeom prst="hexagon">
              <a:avLst/>
            </a:prstGeom>
            <a:solidFill>
              <a:srgbClr val="E3AE1B"/>
            </a:solidFill>
            <a:ln w="12700">
              <a:solidFill>
                <a:srgbClr val="E3AE1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A158A68-FC3B-F210-0BA5-64ADAFC26A65}"/>
              </a:ext>
            </a:extLst>
          </p:cNvPr>
          <p:cNvGrpSpPr/>
          <p:nvPr/>
        </p:nvGrpSpPr>
        <p:grpSpPr>
          <a:xfrm>
            <a:off x="6439134" y="3346529"/>
            <a:ext cx="1176863" cy="2013382"/>
            <a:chOff x="5393829" y="830955"/>
            <a:chExt cx="1176863" cy="2013382"/>
          </a:xfrm>
        </p:grpSpPr>
        <p:sp>
          <p:nvSpPr>
            <p:cNvPr id="36" name="Hexagon 35">
              <a:extLst>
                <a:ext uri="{FF2B5EF4-FFF2-40B4-BE49-F238E27FC236}">
                  <a16:creationId xmlns:a16="http://schemas.microsoft.com/office/drawing/2014/main" id="{6ACE263A-91B8-EDF7-F2A4-FD04CD7EC695}"/>
                </a:ext>
              </a:extLst>
            </p:cNvPr>
            <p:cNvSpPr/>
            <p:nvPr/>
          </p:nvSpPr>
          <p:spPr>
            <a:xfrm>
              <a:off x="5393831" y="830955"/>
              <a:ext cx="1176861" cy="1006491"/>
            </a:xfrm>
            <a:prstGeom prst="hexagon">
              <a:avLst/>
            </a:prstGeom>
            <a:solidFill>
              <a:srgbClr val="E3AE1B"/>
            </a:solidFill>
            <a:ln w="12700">
              <a:solidFill>
                <a:srgbClr val="E3AE1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Hexagon 36">
              <a:extLst>
                <a:ext uri="{FF2B5EF4-FFF2-40B4-BE49-F238E27FC236}">
                  <a16:creationId xmlns:a16="http://schemas.microsoft.com/office/drawing/2014/main" id="{978AF4AB-9EBF-70A5-ACC9-7AB010B86DDE}"/>
                </a:ext>
              </a:extLst>
            </p:cNvPr>
            <p:cNvSpPr/>
            <p:nvPr/>
          </p:nvSpPr>
          <p:spPr>
            <a:xfrm>
              <a:off x="5393829" y="1837846"/>
              <a:ext cx="1176861" cy="1006491"/>
            </a:xfrm>
            <a:prstGeom prst="hexagon">
              <a:avLst/>
            </a:prstGeom>
            <a:solidFill>
              <a:srgbClr val="E3AE1B"/>
            </a:solidFill>
            <a:ln w="12700">
              <a:solidFill>
                <a:srgbClr val="E3AE1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83FF7447-430A-3A22-AA65-13B1E81D2F9D}"/>
              </a:ext>
            </a:extLst>
          </p:cNvPr>
          <p:cNvGrpSpPr/>
          <p:nvPr/>
        </p:nvGrpSpPr>
        <p:grpSpPr>
          <a:xfrm>
            <a:off x="7372095" y="1837182"/>
            <a:ext cx="1176863" cy="2013382"/>
            <a:chOff x="5393829" y="830955"/>
            <a:chExt cx="1176863" cy="2013382"/>
          </a:xfrm>
        </p:grpSpPr>
        <p:sp>
          <p:nvSpPr>
            <p:cNvPr id="39" name="Hexagon 38">
              <a:extLst>
                <a:ext uri="{FF2B5EF4-FFF2-40B4-BE49-F238E27FC236}">
                  <a16:creationId xmlns:a16="http://schemas.microsoft.com/office/drawing/2014/main" id="{FC08495C-26E7-C010-5B4D-05B95A2B3502}"/>
                </a:ext>
              </a:extLst>
            </p:cNvPr>
            <p:cNvSpPr/>
            <p:nvPr/>
          </p:nvSpPr>
          <p:spPr>
            <a:xfrm>
              <a:off x="5393831" y="830955"/>
              <a:ext cx="1176861" cy="1006491"/>
            </a:xfrm>
            <a:prstGeom prst="hexagon">
              <a:avLst/>
            </a:prstGeom>
            <a:solidFill>
              <a:srgbClr val="E3AE1B"/>
            </a:solidFill>
            <a:ln w="12700">
              <a:solidFill>
                <a:srgbClr val="E3AE1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Hexagon 39">
              <a:extLst>
                <a:ext uri="{FF2B5EF4-FFF2-40B4-BE49-F238E27FC236}">
                  <a16:creationId xmlns:a16="http://schemas.microsoft.com/office/drawing/2014/main" id="{1FB7C3B6-2104-D161-7182-680EBECA4ADD}"/>
                </a:ext>
              </a:extLst>
            </p:cNvPr>
            <p:cNvSpPr/>
            <p:nvPr/>
          </p:nvSpPr>
          <p:spPr>
            <a:xfrm>
              <a:off x="5393829" y="1837846"/>
              <a:ext cx="1176861" cy="1006491"/>
            </a:xfrm>
            <a:prstGeom prst="hexagon">
              <a:avLst/>
            </a:prstGeom>
            <a:solidFill>
              <a:srgbClr val="E3AE1B"/>
            </a:solidFill>
            <a:ln w="12700">
              <a:solidFill>
                <a:srgbClr val="E3AE1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D4DBD5BD-1515-219F-CECE-7D965A7BEC0C}"/>
              </a:ext>
            </a:extLst>
          </p:cNvPr>
          <p:cNvGrpSpPr/>
          <p:nvPr/>
        </p:nvGrpSpPr>
        <p:grpSpPr>
          <a:xfrm>
            <a:off x="3654902" y="1837181"/>
            <a:ext cx="1176863" cy="2013382"/>
            <a:chOff x="5393829" y="830955"/>
            <a:chExt cx="1176863" cy="2013382"/>
          </a:xfrm>
        </p:grpSpPr>
        <p:sp>
          <p:nvSpPr>
            <p:cNvPr id="42" name="Hexagon 41">
              <a:extLst>
                <a:ext uri="{FF2B5EF4-FFF2-40B4-BE49-F238E27FC236}">
                  <a16:creationId xmlns:a16="http://schemas.microsoft.com/office/drawing/2014/main" id="{0C773331-1EF0-C7D3-4270-FEC478BB4472}"/>
                </a:ext>
              </a:extLst>
            </p:cNvPr>
            <p:cNvSpPr/>
            <p:nvPr/>
          </p:nvSpPr>
          <p:spPr>
            <a:xfrm>
              <a:off x="5393831" y="830955"/>
              <a:ext cx="1176861" cy="1006491"/>
            </a:xfrm>
            <a:prstGeom prst="hexagon">
              <a:avLst/>
            </a:prstGeom>
            <a:solidFill>
              <a:srgbClr val="E3AE1B"/>
            </a:solidFill>
            <a:ln w="12700">
              <a:solidFill>
                <a:srgbClr val="E3AE1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Hexagon 42">
              <a:extLst>
                <a:ext uri="{FF2B5EF4-FFF2-40B4-BE49-F238E27FC236}">
                  <a16:creationId xmlns:a16="http://schemas.microsoft.com/office/drawing/2014/main" id="{5D2A3AE5-E819-8F9A-7B86-E3A6489F1A79}"/>
                </a:ext>
              </a:extLst>
            </p:cNvPr>
            <p:cNvSpPr/>
            <p:nvPr/>
          </p:nvSpPr>
          <p:spPr>
            <a:xfrm>
              <a:off x="5393829" y="1837846"/>
              <a:ext cx="1176861" cy="1006491"/>
            </a:xfrm>
            <a:prstGeom prst="hexagon">
              <a:avLst/>
            </a:prstGeom>
            <a:solidFill>
              <a:srgbClr val="E3AE1B"/>
            </a:solidFill>
            <a:ln w="12700">
              <a:solidFill>
                <a:srgbClr val="E3AE1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4" name="Hexagon 43">
            <a:extLst>
              <a:ext uri="{FF2B5EF4-FFF2-40B4-BE49-F238E27FC236}">
                <a16:creationId xmlns:a16="http://schemas.microsoft.com/office/drawing/2014/main" id="{08620262-1ED2-46C0-F2DB-2CF0F53D588F}"/>
              </a:ext>
            </a:extLst>
          </p:cNvPr>
          <p:cNvSpPr/>
          <p:nvPr/>
        </p:nvSpPr>
        <p:spPr>
          <a:xfrm>
            <a:off x="7372096" y="3850305"/>
            <a:ext cx="1176861" cy="1006491"/>
          </a:xfrm>
          <a:prstGeom prst="hexagon">
            <a:avLst/>
          </a:prstGeom>
          <a:solidFill>
            <a:srgbClr val="E3AE1B"/>
          </a:solidFill>
          <a:ln w="12700">
            <a:solidFill>
              <a:srgbClr val="E3AE1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Hexagon 44">
            <a:extLst>
              <a:ext uri="{FF2B5EF4-FFF2-40B4-BE49-F238E27FC236}">
                <a16:creationId xmlns:a16="http://schemas.microsoft.com/office/drawing/2014/main" id="{8581B2A6-C7AB-DCCD-BC04-19712945B4F3}"/>
              </a:ext>
            </a:extLst>
          </p:cNvPr>
          <p:cNvSpPr/>
          <p:nvPr/>
        </p:nvSpPr>
        <p:spPr>
          <a:xfrm>
            <a:off x="3654903" y="3850304"/>
            <a:ext cx="1176861" cy="1006491"/>
          </a:xfrm>
          <a:prstGeom prst="hexagon">
            <a:avLst/>
          </a:prstGeom>
          <a:solidFill>
            <a:srgbClr val="E3AE1B"/>
          </a:solidFill>
          <a:ln w="12700">
            <a:solidFill>
              <a:srgbClr val="E3AE1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F7CEA40-0B83-5C17-2F98-69CB9E88CF79}"/>
              </a:ext>
            </a:extLst>
          </p:cNvPr>
          <p:cNvSpPr txBox="1"/>
          <p:nvPr/>
        </p:nvSpPr>
        <p:spPr>
          <a:xfrm>
            <a:off x="3904804" y="2045019"/>
            <a:ext cx="4379544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5400" b="1" dirty="0">
                <a:latin typeface="Arial"/>
                <a:cs typeface="Times New Roman"/>
              </a:rPr>
              <a:t>SKYSURFIR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F7507C8-4085-E1F1-A583-BE93C53CCE97}"/>
              </a:ext>
            </a:extLst>
          </p:cNvPr>
          <p:cNvSpPr txBox="1"/>
          <p:nvPr/>
        </p:nvSpPr>
        <p:spPr>
          <a:xfrm>
            <a:off x="3904803" y="3847870"/>
            <a:ext cx="4379544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 dirty="0">
                <a:latin typeface="Arial"/>
                <a:cs typeface="Times New Roman"/>
              </a:rPr>
              <a:t>Catching Light Waves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8F8394BA-3B10-CB41-A7D8-10E97BDC69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71113" y="5425220"/>
            <a:ext cx="1020886" cy="1351331"/>
          </a:xfrm>
          <a:prstGeom prst="rect">
            <a:avLst/>
          </a:prstGeom>
        </p:spPr>
      </p:pic>
      <p:pic>
        <p:nvPicPr>
          <p:cNvPr id="55" name="Picture 54" descr="A logo with a red swoosh and white text&#10;&#10;AI-generated content may be incorrect.">
            <a:extLst>
              <a:ext uri="{FF2B5EF4-FFF2-40B4-BE49-F238E27FC236}">
                <a16:creationId xmlns:a16="http://schemas.microsoft.com/office/drawing/2014/main" id="{C5BBB19A-5DB9-8B69-9AEF-1D318CEA2DB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-38" b="18314"/>
          <a:stretch/>
        </p:blipFill>
        <p:spPr>
          <a:xfrm>
            <a:off x="9659770" y="5499588"/>
            <a:ext cx="1368767" cy="1203309"/>
          </a:xfrm>
          <a:prstGeom prst="rect">
            <a:avLst/>
          </a:prstGeom>
        </p:spPr>
      </p:pic>
      <p:pic>
        <p:nvPicPr>
          <p:cNvPr id="56" name="Picture 55" descr="A logo with a sun and wings&#10;&#10;AI-generated content may be incorrect.">
            <a:extLst>
              <a:ext uri="{FF2B5EF4-FFF2-40B4-BE49-F238E27FC236}">
                <a16:creationId xmlns:a16="http://schemas.microsoft.com/office/drawing/2014/main" id="{4DBF6091-9E40-9ED2-FA4E-50033FCF16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83539" y="5387730"/>
            <a:ext cx="2416728" cy="1470270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F05D4E64-C525-A0CA-3473-E5A6147BB361}"/>
              </a:ext>
            </a:extLst>
          </p:cNvPr>
          <p:cNvSpPr txBox="1"/>
          <p:nvPr/>
        </p:nvSpPr>
        <p:spPr>
          <a:xfrm>
            <a:off x="8690553" y="568861"/>
            <a:ext cx="3300043" cy="168584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latin typeface="Arial"/>
                <a:cs typeface="Arial"/>
              </a:rPr>
              <a:t>R. Honor</a:t>
            </a:r>
          </a:p>
          <a:p>
            <a:pPr algn="ctr">
              <a:lnSpc>
                <a:spcPct val="150000"/>
              </a:lnSpc>
            </a:pPr>
            <a:r>
              <a:rPr lang="en-US" sz="2400" b="1" dirty="0">
                <a:latin typeface="Arial"/>
                <a:cs typeface="Arial"/>
              </a:rPr>
              <a:t>Mentor: Dr. Rogier Windhorst</a:t>
            </a:r>
            <a:endParaRPr lang="en-US" b="1">
              <a:latin typeface="Arial"/>
              <a:cs typeface="Arial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C3D63D6-7A41-C364-E007-1B4EA0282CA7}"/>
              </a:ext>
            </a:extLst>
          </p:cNvPr>
          <p:cNvSpPr txBox="1"/>
          <p:nvPr/>
        </p:nvSpPr>
        <p:spPr>
          <a:xfrm>
            <a:off x="8689943" y="2508980"/>
            <a:ext cx="3309814" cy="224676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>
                <a:latin typeface="Arial"/>
                <a:cs typeface="Arial"/>
              </a:rPr>
              <a:t>School of Earth and Space Exploration, ASU</a:t>
            </a:r>
            <a:endParaRPr lang="en-US" sz="2000">
              <a:latin typeface="Arial"/>
              <a:cs typeface="Arial"/>
            </a:endParaRPr>
          </a:p>
          <a:p>
            <a:pPr algn="ctr">
              <a:lnSpc>
                <a:spcPct val="150000"/>
              </a:lnSpc>
            </a:pPr>
            <a:r>
              <a:rPr lang="en-US" sz="2000" b="1" dirty="0">
                <a:latin typeface="Arial"/>
                <a:cs typeface="Arial"/>
              </a:rPr>
              <a:t>AZSGC Symposium</a:t>
            </a:r>
            <a:endParaRPr lang="en-US" sz="2000" dirty="0">
              <a:latin typeface="Arial"/>
              <a:cs typeface="Arial"/>
            </a:endParaRPr>
          </a:p>
          <a:p>
            <a:pPr algn="ctr">
              <a:lnSpc>
                <a:spcPct val="150000"/>
              </a:lnSpc>
            </a:pPr>
            <a:r>
              <a:rPr lang="en-US" sz="2000" b="1" dirty="0">
                <a:latin typeface="Arial"/>
                <a:cs typeface="Arial"/>
              </a:rPr>
              <a:t>April 19, 2025</a:t>
            </a:r>
            <a:endParaRPr lang="en-US" sz="2000" dirty="0">
              <a:latin typeface="Arial"/>
              <a:cs typeface="Arial"/>
            </a:endParaRPr>
          </a:p>
          <a:p>
            <a:pPr algn="l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32000" b="-32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B79E51B-AC24-3B37-32F7-115CEE71A5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5888D3CC-E7E5-4B9B-E6AB-4AA0346B761C}"/>
              </a:ext>
            </a:extLst>
          </p:cNvPr>
          <p:cNvSpPr/>
          <p:nvPr/>
        </p:nvSpPr>
        <p:spPr>
          <a:xfrm flipH="1">
            <a:off x="1554343" y="4153"/>
            <a:ext cx="10639669" cy="6854094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2C7BB37F-BCE2-5C4B-4E6B-56C4F1D38019}"/>
              </a:ext>
            </a:extLst>
          </p:cNvPr>
          <p:cNvSpPr/>
          <p:nvPr/>
        </p:nvSpPr>
        <p:spPr>
          <a:xfrm>
            <a:off x="1036" y="-731"/>
            <a:ext cx="10639669" cy="6854094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0E751D-CF07-2141-DF1B-61D0A66621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0930" y="4981086"/>
            <a:ext cx="6095024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dirty="0">
                <a:latin typeface="Arial"/>
                <a:cs typeface="Arial"/>
              </a:rPr>
              <a:t>Thank you!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C88660-C022-E23D-FDEF-4B20ADF6E1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71113" y="5425220"/>
            <a:ext cx="1020886" cy="1351331"/>
          </a:xfrm>
          <a:prstGeom prst="rect">
            <a:avLst/>
          </a:prstGeom>
        </p:spPr>
      </p:pic>
      <p:pic>
        <p:nvPicPr>
          <p:cNvPr id="4" name="Picture 3" descr="A cartoon of a beehive&#10;&#10;AI-generated content may be incorrect.">
            <a:extLst>
              <a:ext uri="{FF2B5EF4-FFF2-40B4-BE49-F238E27FC236}">
                <a16:creationId xmlns:a16="http://schemas.microsoft.com/office/drawing/2014/main" id="{F425F435-F477-6B96-3833-556F195A95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7280000">
            <a:off x="4364278" y="2725616"/>
            <a:ext cx="3175253" cy="253511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767FD65-5D77-B196-C089-D1B14E07BE87}"/>
              </a:ext>
            </a:extLst>
          </p:cNvPr>
          <p:cNvSpPr txBox="1"/>
          <p:nvPr/>
        </p:nvSpPr>
        <p:spPr>
          <a:xfrm>
            <a:off x="9145142" y="6303128"/>
            <a:ext cx="2025161" cy="3657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>
                <a:latin typeface="Arial"/>
                <a:cs typeface="Arial"/>
              </a:rPr>
              <a:t>rchonor@asu.edu</a:t>
            </a:r>
          </a:p>
        </p:txBody>
      </p:sp>
    </p:spTree>
    <p:extLst>
      <p:ext uri="{BB962C8B-B14F-4D97-AF65-F5344CB8AC3E}">
        <p14:creationId xmlns:p14="http://schemas.microsoft.com/office/powerpoint/2010/main" val="21200844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F2BE429-72AD-86D9-B8C9-D899A11809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2581" y="4995739"/>
            <a:ext cx="1586647" cy="1591531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F86411E-840D-1621-DA44-DAAE2A8A21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71113" y="5425220"/>
            <a:ext cx="1020886" cy="1351331"/>
          </a:xfrm>
          <a:prstGeom prst="rect">
            <a:avLst/>
          </a:prstGeom>
        </p:spPr>
      </p:pic>
      <p:pic>
        <p:nvPicPr>
          <p:cNvPr id="7" name="Picture 6" descr="A person in a space suit surfing&#10;&#10;AI-generated content may be incorrect.">
            <a:extLst>
              <a:ext uri="{FF2B5EF4-FFF2-40B4-BE49-F238E27FC236}">
                <a16:creationId xmlns:a16="http://schemas.microsoft.com/office/drawing/2014/main" id="{6B9D5DD6-6432-2234-E8FA-EAF9D7CA99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0308" y="4987191"/>
            <a:ext cx="1587502" cy="159238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9AA72AE-FF34-BA1D-1626-4DA6B1F0994B}"/>
              </a:ext>
            </a:extLst>
          </p:cNvPr>
          <p:cNvSpPr txBox="1"/>
          <p:nvPr/>
        </p:nvSpPr>
        <p:spPr>
          <a:xfrm>
            <a:off x="1921522" y="5521069"/>
            <a:ext cx="1028702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>
                <a:latin typeface="Arial"/>
                <a:cs typeface="Arial"/>
              </a:rPr>
              <a:t>+ IR =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399CAE7-B8BF-DEB2-ED80-2F31C7A69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4663"/>
            <a:ext cx="10720753" cy="1330447"/>
          </a:xfrm>
        </p:spPr>
        <p:txBody>
          <a:bodyPr/>
          <a:lstStyle/>
          <a:p>
            <a:r>
              <a:rPr lang="en-US" dirty="0">
                <a:latin typeface="Arial"/>
                <a:cs typeface="Arial"/>
              </a:rPr>
              <a:t>Introduction to SKYSURFIR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9B9563D2-297D-4854-3DA4-942287079D7A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spcAft>
                <a:spcPts val="1000"/>
              </a:spcAft>
            </a:pPr>
            <a:r>
              <a:rPr lang="en-US" dirty="0">
                <a:latin typeface="Arial"/>
                <a:cs typeface="Arial"/>
              </a:rPr>
              <a:t>Follow up to Project SKYSURF (HST data) using </a:t>
            </a:r>
            <a:r>
              <a:rPr lang="en-US" b="1" dirty="0">
                <a:latin typeface="Arial"/>
                <a:cs typeface="Arial"/>
              </a:rPr>
              <a:t>JWST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err="1">
                <a:latin typeface="Arial"/>
                <a:cs typeface="Arial"/>
              </a:rPr>
              <a:t>NIRCam</a:t>
            </a:r>
            <a:r>
              <a:rPr lang="en-US" dirty="0">
                <a:latin typeface="Arial"/>
                <a:cs typeface="Arial"/>
              </a:rPr>
              <a:t> and NIRISS data</a:t>
            </a:r>
          </a:p>
          <a:p>
            <a:pPr marL="457200" indent="-457200">
              <a:spcAft>
                <a:spcPts val="1000"/>
              </a:spcAft>
            </a:pPr>
            <a:r>
              <a:rPr lang="en-US" dirty="0">
                <a:latin typeface="Arial"/>
                <a:cs typeface="Arial"/>
              </a:rPr>
              <a:t>Goal is to measure and categorize the different types of </a:t>
            </a:r>
            <a:r>
              <a:rPr lang="en-US" b="1" dirty="0">
                <a:latin typeface="Arial"/>
                <a:cs typeface="Arial"/>
              </a:rPr>
              <a:t>background light</a:t>
            </a:r>
            <a:r>
              <a:rPr lang="en-US" dirty="0">
                <a:latin typeface="Arial"/>
                <a:cs typeface="Arial"/>
              </a:rPr>
              <a:t> to optimize these telescopes</a:t>
            </a:r>
          </a:p>
          <a:p>
            <a:pPr marL="457200" indent="-457200">
              <a:spcAft>
                <a:spcPts val="1000"/>
              </a:spcAft>
            </a:pPr>
            <a:r>
              <a:rPr lang="en-US" dirty="0">
                <a:latin typeface="Arial"/>
                <a:cs typeface="Arial"/>
              </a:rPr>
              <a:t>SKYSURFIR will measure the </a:t>
            </a:r>
            <a:r>
              <a:rPr lang="en-US" b="1" dirty="0">
                <a:latin typeface="Arial"/>
                <a:cs typeface="Arial"/>
              </a:rPr>
              <a:t>sky-SB</a:t>
            </a:r>
            <a:r>
              <a:rPr lang="en-US" dirty="0">
                <a:latin typeface="Arial"/>
                <a:cs typeface="Arial"/>
              </a:rPr>
              <a:t> across ~60,000 exposures observed with </a:t>
            </a:r>
            <a:r>
              <a:rPr lang="en-US" b="1" dirty="0">
                <a:latin typeface="Arial"/>
                <a:cs typeface="Arial"/>
              </a:rPr>
              <a:t>JWST</a:t>
            </a:r>
            <a:endParaRPr lang="en-US" b="1">
              <a:latin typeface="Arial"/>
              <a:cs typeface="Arial"/>
            </a:endParaRPr>
          </a:p>
          <a:p>
            <a:pPr>
              <a:lnSpc>
                <a:spcPct val="110000"/>
              </a:lnSpc>
              <a:spcAft>
                <a:spcPts val="100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40659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696826-9796-275F-2A96-F07930E1D9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A6FC6DA-5E52-AAC2-69F2-945578B936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1113" y="5425220"/>
            <a:ext cx="1020886" cy="135133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71E7C723-4257-97F8-27B5-EFD28C3071E4}"/>
              </a:ext>
            </a:extLst>
          </p:cNvPr>
          <p:cNvGrpSpPr/>
          <p:nvPr/>
        </p:nvGrpSpPr>
        <p:grpSpPr>
          <a:xfrm>
            <a:off x="354135" y="1514453"/>
            <a:ext cx="11481458" cy="3834633"/>
            <a:chOff x="896157" y="307522"/>
            <a:chExt cx="11481458" cy="3834633"/>
          </a:xfrm>
        </p:grpSpPr>
        <p:pic>
          <p:nvPicPr>
            <p:cNvPr id="10" name="Picture 9" descr="A black and white photo of a white spot on a black and white background&#10;&#10;AI-generated content may be incorrect.">
              <a:extLst>
                <a:ext uri="{FF2B5EF4-FFF2-40B4-BE49-F238E27FC236}">
                  <a16:creationId xmlns:a16="http://schemas.microsoft.com/office/drawing/2014/main" id="{DD91ABFE-2FEB-E7AA-15D7-E20ED12409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96157" y="830384"/>
              <a:ext cx="3297669" cy="3311771"/>
            </a:xfrm>
            <a:prstGeom prst="rect">
              <a:avLst/>
            </a:prstGeom>
          </p:spPr>
        </p:pic>
        <p:pic>
          <p:nvPicPr>
            <p:cNvPr id="12" name="Picture 11" descr="A black and white image of a black and white image of a black and white image of a black and white image of a black and white image of a black and white image of a black and&#10;&#10;AI-generated content may be incorrect.">
              <a:extLst>
                <a:ext uri="{FF2B5EF4-FFF2-40B4-BE49-F238E27FC236}">
                  <a16:creationId xmlns:a16="http://schemas.microsoft.com/office/drawing/2014/main" id="{7895870B-EFE4-8DEF-2CAC-84B5A9F970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94352" y="830385"/>
              <a:ext cx="3302337" cy="3311769"/>
            </a:xfrm>
            <a:prstGeom prst="rect">
              <a:avLst/>
            </a:prstGeom>
          </p:spPr>
        </p:pic>
        <p:pic>
          <p:nvPicPr>
            <p:cNvPr id="13" name="Picture 12" descr="A black and white image of a black and white image of a black and white image of a black and white image of a black and white image of a black and white image of a black and&#10;&#10;AI-generated content may be incorrect.">
              <a:extLst>
                <a:ext uri="{FF2B5EF4-FFF2-40B4-BE49-F238E27FC236}">
                  <a16:creationId xmlns:a16="http://schemas.microsoft.com/office/drawing/2014/main" id="{29D17FF9-A963-DC6B-436A-C04015E8A08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065846" y="830384"/>
              <a:ext cx="3311769" cy="3311769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9AD4C5D-DFF5-3F4F-FB20-75AA3231ECEA}"/>
                </a:ext>
              </a:extLst>
            </p:cNvPr>
            <p:cNvSpPr txBox="1"/>
            <p:nvPr/>
          </p:nvSpPr>
          <p:spPr>
            <a:xfrm>
              <a:off x="1175113" y="307523"/>
              <a:ext cx="2743199" cy="52322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800" err="1">
                  <a:latin typeface="Arial"/>
                  <a:cs typeface="Arial"/>
                </a:rPr>
                <a:t>uncal</a:t>
              </a:r>
              <a:endParaRPr lang="en-US" sz="2800">
                <a:latin typeface="Arial"/>
                <a:cs typeface="Arial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02AB85A-5E3D-6207-FE6A-E5CF8EFB8B12}"/>
                </a:ext>
              </a:extLst>
            </p:cNvPr>
            <p:cNvSpPr txBox="1"/>
            <p:nvPr/>
          </p:nvSpPr>
          <p:spPr>
            <a:xfrm>
              <a:off x="5278189" y="307522"/>
              <a:ext cx="2743199" cy="52322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800" dirty="0">
                  <a:latin typeface="Arial"/>
                  <a:cs typeface="Arial"/>
                </a:rPr>
                <a:t>rate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F73CAA5-83E3-E8DF-BCE7-1918C137FE71}"/>
                </a:ext>
              </a:extLst>
            </p:cNvPr>
            <p:cNvSpPr txBox="1"/>
            <p:nvPr/>
          </p:nvSpPr>
          <p:spPr>
            <a:xfrm>
              <a:off x="9351959" y="307522"/>
              <a:ext cx="2743199" cy="52322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800" dirty="0" err="1">
                  <a:latin typeface="Arial"/>
                  <a:cs typeface="Arial"/>
                </a:rPr>
                <a:t>cal</a:t>
              </a:r>
              <a:endParaRPr lang="en-US" sz="2800">
                <a:latin typeface="Arial"/>
                <a:cs typeface="Arial"/>
              </a:endParaRPr>
            </a:p>
          </p:txBody>
        </p:sp>
        <p:sp>
          <p:nvSpPr>
            <p:cNvPr id="18" name="Arrow: Right 17">
              <a:extLst>
                <a:ext uri="{FF2B5EF4-FFF2-40B4-BE49-F238E27FC236}">
                  <a16:creationId xmlns:a16="http://schemas.microsoft.com/office/drawing/2014/main" id="{EBB746C7-075C-C787-8897-26547DFDF83E}"/>
                </a:ext>
              </a:extLst>
            </p:cNvPr>
            <p:cNvSpPr/>
            <p:nvPr/>
          </p:nvSpPr>
          <p:spPr>
            <a:xfrm>
              <a:off x="4366743" y="2323830"/>
              <a:ext cx="494832" cy="328324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Arrow: Right 21">
              <a:extLst>
                <a:ext uri="{FF2B5EF4-FFF2-40B4-BE49-F238E27FC236}">
                  <a16:creationId xmlns:a16="http://schemas.microsoft.com/office/drawing/2014/main" id="{E798308F-65D7-D243-0126-E55DD533FC0E}"/>
                </a:ext>
              </a:extLst>
            </p:cNvPr>
            <p:cNvSpPr/>
            <p:nvPr/>
          </p:nvSpPr>
          <p:spPr>
            <a:xfrm>
              <a:off x="8445396" y="2323829"/>
              <a:ext cx="494832" cy="328324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Title 1">
            <a:extLst>
              <a:ext uri="{FF2B5EF4-FFF2-40B4-BE49-F238E27FC236}">
                <a16:creationId xmlns:a16="http://schemas.microsoft.com/office/drawing/2014/main" id="{039F5DE3-F317-CD05-86EC-CA80983A4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449407" cy="1340216"/>
          </a:xfrm>
        </p:spPr>
        <p:txBody>
          <a:bodyPr/>
          <a:lstStyle/>
          <a:p>
            <a:r>
              <a:rPr lang="en-US" dirty="0">
                <a:latin typeface="Arial"/>
                <a:cs typeface="Arial"/>
              </a:rPr>
              <a:t>JWST Image Calibration Pipeline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7436123-601D-E775-5838-C495F3AB40EF}"/>
              </a:ext>
            </a:extLst>
          </p:cNvPr>
          <p:cNvSpPr txBox="1"/>
          <p:nvPr/>
        </p:nvSpPr>
        <p:spPr>
          <a:xfrm>
            <a:off x="355645" y="5349854"/>
            <a:ext cx="3295159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latin typeface="Arial"/>
                <a:cs typeface="Arial"/>
              </a:rPr>
              <a:t>Raw data downloaded from MAST (the Mikulski Archive for Space Telescopes)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4EB9805-62AF-507E-E90C-68127BD2CC43}"/>
              </a:ext>
            </a:extLst>
          </p:cNvPr>
          <p:cNvSpPr txBox="1"/>
          <p:nvPr/>
        </p:nvSpPr>
        <p:spPr>
          <a:xfrm>
            <a:off x="4448952" y="5349853"/>
            <a:ext cx="3295159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latin typeface="Arial"/>
                <a:cs typeface="Arial"/>
              </a:rPr>
              <a:t>Has dark current corrections, </a:t>
            </a:r>
            <a:r>
              <a:rPr lang="en-US" sz="1600" b="1" dirty="0">
                <a:latin typeface="Arial"/>
                <a:cs typeface="Arial"/>
              </a:rPr>
              <a:t>bad pixels</a:t>
            </a:r>
            <a:r>
              <a:rPr lang="en-US" sz="1600" dirty="0">
                <a:latin typeface="Arial"/>
                <a:cs typeface="Arial"/>
              </a:rPr>
              <a:t> flagged, and jumps in the ramp caused by </a:t>
            </a:r>
            <a:r>
              <a:rPr lang="en-US" sz="1600" b="1" dirty="0">
                <a:latin typeface="Arial"/>
                <a:cs typeface="Arial"/>
              </a:rPr>
              <a:t>cosmic rays</a:t>
            </a:r>
            <a:r>
              <a:rPr lang="en-US" sz="1600" dirty="0">
                <a:latin typeface="Arial"/>
                <a:cs typeface="Arial"/>
              </a:rPr>
              <a:t> identified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636888-EFC7-18C2-F703-5150278AD7FC}"/>
              </a:ext>
            </a:extLst>
          </p:cNvPr>
          <p:cNvSpPr txBox="1"/>
          <p:nvPr/>
        </p:nvSpPr>
        <p:spPr>
          <a:xfrm>
            <a:off x="8468990" y="5349852"/>
            <a:ext cx="2796929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latin typeface="Arial"/>
                <a:cs typeface="Arial"/>
              </a:rPr>
              <a:t>Final image with ramps fully calibrated</a:t>
            </a:r>
          </a:p>
        </p:txBody>
      </p:sp>
    </p:spTree>
    <p:extLst>
      <p:ext uri="{BB962C8B-B14F-4D97-AF65-F5344CB8AC3E}">
        <p14:creationId xmlns:p14="http://schemas.microsoft.com/office/powerpoint/2010/main" val="35079137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86D0AA-343E-95CB-8EC7-339A534F39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BA15CB2-FE4A-9BE6-E221-52FF67E1B2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1113" y="5425220"/>
            <a:ext cx="1020886" cy="1351331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644388A5-B6EC-66FE-01D3-BFFE86165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449407" cy="1340216"/>
          </a:xfrm>
        </p:spPr>
        <p:txBody>
          <a:bodyPr/>
          <a:lstStyle/>
          <a:p>
            <a:r>
              <a:rPr lang="en-US" dirty="0">
                <a:latin typeface="Arial"/>
                <a:cs typeface="Arial"/>
              </a:rPr>
              <a:t>1/f Removal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3DAB043-C849-E15F-0956-F64C29C3C9F9}"/>
              </a:ext>
            </a:extLst>
          </p:cNvPr>
          <p:cNvGrpSpPr/>
          <p:nvPr/>
        </p:nvGrpSpPr>
        <p:grpSpPr>
          <a:xfrm>
            <a:off x="415193" y="1705929"/>
            <a:ext cx="7387365" cy="3838540"/>
            <a:chOff x="1748862" y="1398198"/>
            <a:chExt cx="7387365" cy="3838540"/>
          </a:xfrm>
        </p:grpSpPr>
        <p:pic>
          <p:nvPicPr>
            <p:cNvPr id="2" name="Picture 1" descr="A black and white image of stars&#10;&#10;AI-generated content may be incorrect.">
              <a:extLst>
                <a:ext uri="{FF2B5EF4-FFF2-40B4-BE49-F238E27FC236}">
                  <a16:creationId xmlns:a16="http://schemas.microsoft.com/office/drawing/2014/main" id="{B4A076DA-7888-EE40-0E08-A239A7906E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73802" y="1905000"/>
              <a:ext cx="3360246" cy="3331309"/>
            </a:xfrm>
            <a:prstGeom prst="rect">
              <a:avLst/>
            </a:prstGeom>
          </p:spPr>
        </p:pic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52AAC0E1-72CB-D9EC-C48B-64445B22C150}"/>
                </a:ext>
              </a:extLst>
            </p:cNvPr>
            <p:cNvGrpSpPr/>
            <p:nvPr/>
          </p:nvGrpSpPr>
          <p:grpSpPr>
            <a:xfrm>
              <a:off x="1748862" y="1402107"/>
              <a:ext cx="3311769" cy="3834631"/>
              <a:chOff x="9065846" y="307522"/>
              <a:chExt cx="3311769" cy="3834631"/>
            </a:xfrm>
          </p:grpSpPr>
          <p:pic>
            <p:nvPicPr>
              <p:cNvPr id="7" name="Picture 6" descr="A black and white image of a black and white image of a black and white image of a black and white image of a black and white image of a black and white image of a black and&#10;&#10;AI-generated content may be incorrect.">
                <a:extLst>
                  <a:ext uri="{FF2B5EF4-FFF2-40B4-BE49-F238E27FC236}">
                    <a16:creationId xmlns:a16="http://schemas.microsoft.com/office/drawing/2014/main" id="{4A64E92B-E74B-2183-9FB8-08C1CD0A66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065846" y="830384"/>
                <a:ext cx="3311769" cy="3311769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2D1A428-A3F0-AECF-089E-23643178F352}"/>
                  </a:ext>
                </a:extLst>
              </p:cNvPr>
              <p:cNvSpPr txBox="1"/>
              <p:nvPr/>
            </p:nvSpPr>
            <p:spPr>
              <a:xfrm>
                <a:off x="9068652" y="307522"/>
                <a:ext cx="3304929" cy="523220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2800" err="1">
                    <a:latin typeface="Arial"/>
                    <a:cs typeface="Arial"/>
                  </a:rPr>
                  <a:t>cal</a:t>
                </a:r>
                <a:r>
                  <a:rPr lang="en-US" sz="2800" dirty="0">
                    <a:latin typeface="Arial"/>
                    <a:cs typeface="Arial"/>
                  </a:rPr>
                  <a:t> with 1/f noise</a:t>
                </a:r>
              </a:p>
            </p:txBody>
          </p:sp>
        </p:grpSp>
        <p:sp>
          <p:nvSpPr>
            <p:cNvPr id="21" name="Arrow: Right 20">
              <a:extLst>
                <a:ext uri="{FF2B5EF4-FFF2-40B4-BE49-F238E27FC236}">
                  <a16:creationId xmlns:a16="http://schemas.microsoft.com/office/drawing/2014/main" id="{05F35CE1-D575-D48C-78EF-196237EEEC2C}"/>
                </a:ext>
              </a:extLst>
            </p:cNvPr>
            <p:cNvSpPr/>
            <p:nvPr/>
          </p:nvSpPr>
          <p:spPr>
            <a:xfrm>
              <a:off x="5182643" y="3428183"/>
              <a:ext cx="494832" cy="328324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08E5D83-3167-8161-9EE2-E323C6234E6D}"/>
                </a:ext>
              </a:extLst>
            </p:cNvPr>
            <p:cNvSpPr txBox="1"/>
            <p:nvPr/>
          </p:nvSpPr>
          <p:spPr>
            <a:xfrm>
              <a:off x="5777568" y="1398198"/>
              <a:ext cx="3358659" cy="52322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800" dirty="0" err="1">
                  <a:latin typeface="Arial"/>
                  <a:cs typeface="Arial"/>
                </a:rPr>
                <a:t>cal</a:t>
              </a:r>
              <a:r>
                <a:rPr lang="en-US" sz="2800" dirty="0">
                  <a:latin typeface="Arial"/>
                  <a:cs typeface="Arial"/>
                </a:rPr>
                <a:t> without 1/f noise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4713FD43-C5BA-237E-D107-D82DCAE21E7E}"/>
              </a:ext>
            </a:extLst>
          </p:cNvPr>
          <p:cNvSpPr txBox="1"/>
          <p:nvPr/>
        </p:nvSpPr>
        <p:spPr>
          <a:xfrm>
            <a:off x="7912951" y="2048829"/>
            <a:ext cx="3974120" cy="337528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spcBef>
                <a:spcPts val="1000"/>
              </a:spcBef>
              <a:spcAft>
                <a:spcPts val="1000"/>
              </a:spcAft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1/f noise is frequency-dependent striping signal caused by electronics which appears in a variety of settings but is of unknown origin</a:t>
            </a:r>
          </a:p>
          <a:p>
            <a:pPr marL="285750" indent="-285750">
              <a:spcBef>
                <a:spcPts val="1000"/>
              </a:spcBef>
              <a:spcAft>
                <a:spcPts val="1000"/>
              </a:spcAft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This shows up as bands in our images and can affect sky-SB measurement</a:t>
            </a:r>
            <a:endParaRPr lang="en-US"/>
          </a:p>
          <a:p>
            <a:pPr marL="285750" indent="-285750">
              <a:spcBef>
                <a:spcPts val="1000"/>
              </a:spcBef>
              <a:spcAft>
                <a:spcPts val="1000"/>
              </a:spcAft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We can use algorithms to subtract the 1/f noise from JWST images</a:t>
            </a:r>
          </a:p>
        </p:txBody>
      </p:sp>
    </p:spTree>
    <p:extLst>
      <p:ext uri="{BB962C8B-B14F-4D97-AF65-F5344CB8AC3E}">
        <p14:creationId xmlns:p14="http://schemas.microsoft.com/office/powerpoint/2010/main" val="3332814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8D2EB7-3DF9-C79F-E4B0-00AE57E986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FED2806-FD50-97F7-E475-5AEAE2C8B8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1113" y="5425220"/>
            <a:ext cx="1020886" cy="1351331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64EEEC20-0F2C-C844-9399-2F5E57681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449407" cy="1340216"/>
          </a:xfrm>
        </p:spPr>
        <p:txBody>
          <a:bodyPr/>
          <a:lstStyle/>
          <a:p>
            <a:r>
              <a:rPr lang="en-US" dirty="0">
                <a:latin typeface="Arial"/>
                <a:cs typeface="Arial"/>
              </a:rPr>
              <a:t>1/f Subtraction Methods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C257CB-D704-F99C-0723-B0D5B5C01BEA}"/>
              </a:ext>
            </a:extLst>
          </p:cNvPr>
          <p:cNvSpPr txBox="1"/>
          <p:nvPr/>
        </p:nvSpPr>
        <p:spPr>
          <a:xfrm>
            <a:off x="2403106" y="5101713"/>
            <a:ext cx="7388466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err="1">
                <a:latin typeface="Arial"/>
                <a:cs typeface="Arial"/>
              </a:rPr>
              <a:t>STScI</a:t>
            </a:r>
            <a:r>
              <a:rPr lang="en-US" dirty="0">
                <a:latin typeface="Arial"/>
                <a:cs typeface="Arial"/>
              </a:rPr>
              <a:t> has a 1/f removal algorithm built into the pipeline</a:t>
            </a: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JUMPROPE is another algorithm that subtracts 1/f noise from JWST images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We opted to use JUMPROPE because the </a:t>
            </a:r>
            <a:r>
              <a:rPr lang="en-US" dirty="0" err="1">
                <a:latin typeface="Arial"/>
                <a:cs typeface="Arial"/>
              </a:rPr>
              <a:t>STScI</a:t>
            </a:r>
            <a:r>
              <a:rPr lang="en-US" dirty="0">
                <a:latin typeface="Arial"/>
                <a:cs typeface="Arial"/>
              </a:rPr>
              <a:t> version tends to </a:t>
            </a:r>
            <a:r>
              <a:rPr lang="en-US" dirty="0" err="1">
                <a:latin typeface="Arial"/>
                <a:cs typeface="Arial"/>
              </a:rPr>
              <a:t>oversubtract</a:t>
            </a:r>
          </a:p>
        </p:txBody>
      </p:sp>
      <p:pic>
        <p:nvPicPr>
          <p:cNvPr id="3" name="Picture 2" descr="A blue and white background with white dots&#10;&#10;AI-generated content may be incorrect.">
            <a:extLst>
              <a:ext uri="{FF2B5EF4-FFF2-40B4-BE49-F238E27FC236}">
                <a16:creationId xmlns:a16="http://schemas.microsoft.com/office/drawing/2014/main" id="{D5DB73F7-E0E0-5F81-E413-03F388D883C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25" t="1257" r="677" b="419"/>
          <a:stretch/>
        </p:blipFill>
        <p:spPr>
          <a:xfrm>
            <a:off x="1033096" y="1506269"/>
            <a:ext cx="10110288" cy="344002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AC41281-BE4A-DA50-08F0-6086ACE908D5}"/>
              </a:ext>
            </a:extLst>
          </p:cNvPr>
          <p:cNvSpPr/>
          <p:nvPr/>
        </p:nvSpPr>
        <p:spPr>
          <a:xfrm>
            <a:off x="961956" y="1469957"/>
            <a:ext cx="6668851" cy="3782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F7834DC-F337-4505-D1A6-A8EE92C36086}"/>
              </a:ext>
            </a:extLst>
          </p:cNvPr>
          <p:cNvSpPr/>
          <p:nvPr/>
        </p:nvSpPr>
        <p:spPr>
          <a:xfrm>
            <a:off x="7785762" y="1660456"/>
            <a:ext cx="2614621" cy="3782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AF1089-602F-296D-F03A-9DEF52DB4E63}"/>
              </a:ext>
            </a:extLst>
          </p:cNvPr>
          <p:cNvSpPr txBox="1"/>
          <p:nvPr/>
        </p:nvSpPr>
        <p:spPr>
          <a:xfrm>
            <a:off x="1191222" y="1531274"/>
            <a:ext cx="2743199" cy="3657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err="1">
                <a:latin typeface="Arial"/>
                <a:cs typeface="Arial"/>
              </a:rPr>
              <a:t>STScI</a:t>
            </a:r>
            <a:r>
              <a:rPr lang="en-US" dirty="0">
                <a:latin typeface="Arial"/>
                <a:cs typeface="Arial"/>
              </a:rPr>
              <a:t> Pipeline</a:t>
            </a: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A7A4DF-DB69-45D5-0027-3406176AB050}"/>
              </a:ext>
            </a:extLst>
          </p:cNvPr>
          <p:cNvSpPr txBox="1"/>
          <p:nvPr/>
        </p:nvSpPr>
        <p:spPr>
          <a:xfrm>
            <a:off x="4717913" y="1531273"/>
            <a:ext cx="2743199" cy="3657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Arial"/>
                <a:cs typeface="Arial"/>
              </a:rPr>
              <a:t>JUMPROPE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925642C-BC4D-840C-19CE-80C348D62804}"/>
              </a:ext>
            </a:extLst>
          </p:cNvPr>
          <p:cNvSpPr txBox="1"/>
          <p:nvPr/>
        </p:nvSpPr>
        <p:spPr>
          <a:xfrm>
            <a:off x="7409336" y="1716888"/>
            <a:ext cx="3368429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dirty="0">
                <a:latin typeface="Arial"/>
                <a:cs typeface="Arial"/>
              </a:rPr>
              <a:t>Residual (</a:t>
            </a:r>
            <a:r>
              <a:rPr lang="en-US" sz="1600" dirty="0" err="1">
                <a:latin typeface="Arial"/>
                <a:cs typeface="Arial"/>
              </a:rPr>
              <a:t>STScI</a:t>
            </a:r>
            <a:r>
              <a:rPr lang="en-US" sz="1600" dirty="0">
                <a:ea typeface="+mn-lt"/>
                <a:cs typeface="+mn-lt"/>
              </a:rPr>
              <a:t>−</a:t>
            </a:r>
            <a:r>
              <a:rPr lang="en-US" sz="1600" dirty="0">
                <a:latin typeface="Arial"/>
                <a:cs typeface="Arial"/>
              </a:rPr>
              <a:t>JUMPROPE)</a:t>
            </a:r>
          </a:p>
        </p:txBody>
      </p:sp>
    </p:spTree>
    <p:extLst>
      <p:ext uri="{BB962C8B-B14F-4D97-AF65-F5344CB8AC3E}">
        <p14:creationId xmlns:p14="http://schemas.microsoft.com/office/powerpoint/2010/main" val="37003603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736678-6519-9FF4-F31A-BAB37EF32A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46E9627-84FF-D6AB-B1EC-9AEE70F4F6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1113" y="5425220"/>
            <a:ext cx="1020886" cy="1351331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6F4F817C-1B85-C8AF-B064-0405FE2A0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449407" cy="1340216"/>
          </a:xfrm>
        </p:spPr>
        <p:txBody>
          <a:bodyPr/>
          <a:lstStyle/>
          <a:p>
            <a:r>
              <a:rPr lang="en-US" dirty="0">
                <a:latin typeface="Arial"/>
                <a:cs typeface="Arial"/>
              </a:rPr>
              <a:t>Measuring Sky-SB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423742-BA30-B524-75C2-E91BA85C5F29}"/>
              </a:ext>
            </a:extLst>
          </p:cNvPr>
          <p:cNvSpPr txBox="1"/>
          <p:nvPr/>
        </p:nvSpPr>
        <p:spPr>
          <a:xfrm>
            <a:off x="5558566" y="1887637"/>
            <a:ext cx="4741006" cy="36317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spcBef>
                <a:spcPts val="1000"/>
              </a:spcBef>
              <a:spcAft>
                <a:spcPts val="1000"/>
              </a:spcAft>
              <a:buFont typeface="Arial"/>
              <a:buChar char="•"/>
            </a:pPr>
            <a:r>
              <a:rPr lang="en-US" sz="2000" dirty="0">
                <a:latin typeface="Arial"/>
                <a:cs typeface="Arial"/>
              </a:rPr>
              <a:t>Once we run the pipeline and JUMPROPE, we can measure the sky-SB</a:t>
            </a:r>
          </a:p>
          <a:p>
            <a:pPr marL="285750" indent="-285750">
              <a:spcBef>
                <a:spcPts val="1000"/>
              </a:spcBef>
              <a:spcAft>
                <a:spcPts val="1000"/>
              </a:spcAft>
              <a:buFont typeface="Arial"/>
              <a:buChar char="•"/>
            </a:pPr>
            <a:r>
              <a:rPr lang="en-US" sz="2000" dirty="0">
                <a:latin typeface="Arial"/>
                <a:cs typeface="Arial"/>
              </a:rPr>
              <a:t>We use an algorithm to flag good and bad regions of the image</a:t>
            </a:r>
          </a:p>
          <a:p>
            <a:pPr marL="285750" indent="-285750">
              <a:spcBef>
                <a:spcPts val="1000"/>
              </a:spcBef>
              <a:spcAft>
                <a:spcPts val="1000"/>
              </a:spcAft>
              <a:buFont typeface="Arial"/>
              <a:buChar char="•"/>
            </a:pPr>
            <a:r>
              <a:rPr lang="en-US" sz="2000" dirty="0">
                <a:latin typeface="Arial"/>
                <a:cs typeface="Arial"/>
              </a:rPr>
              <a:t>Bad regions are those which contain bright objects</a:t>
            </a:r>
          </a:p>
          <a:p>
            <a:pPr marL="285750" indent="-285750">
              <a:spcBef>
                <a:spcPts val="1000"/>
              </a:spcBef>
              <a:spcAft>
                <a:spcPts val="1000"/>
              </a:spcAft>
              <a:buFont typeface="Arial"/>
              <a:buChar char="•"/>
            </a:pPr>
            <a:r>
              <a:rPr lang="en-US" sz="2000" dirty="0">
                <a:latin typeface="Arial"/>
                <a:cs typeface="Arial"/>
              </a:rPr>
              <a:t>We select the darkest 5% of good regions to measure the sky-SB in</a:t>
            </a:r>
          </a:p>
        </p:txBody>
      </p:sp>
      <p:pic>
        <p:nvPicPr>
          <p:cNvPr id="2" name="Picture 1" descr="A close-up of a map&#10;&#10;AI-generated content may be incorrect.">
            <a:extLst>
              <a:ext uri="{FF2B5EF4-FFF2-40B4-BE49-F238E27FC236}">
                <a16:creationId xmlns:a16="http://schemas.microsoft.com/office/drawing/2014/main" id="{B34656F2-411F-D07D-43D9-BA93EDEBB9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841" y="1509346"/>
            <a:ext cx="4237586" cy="517280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5C1C895-A398-FEA9-59EB-A436A58F2C6F}"/>
              </a:ext>
            </a:extLst>
          </p:cNvPr>
          <p:cNvSpPr txBox="1"/>
          <p:nvPr/>
        </p:nvSpPr>
        <p:spPr>
          <a:xfrm>
            <a:off x="5075843" y="6211151"/>
            <a:ext cx="374942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Arial"/>
                <a:cs typeface="Arial"/>
              </a:rPr>
              <a:t>(colors are inverted in this image)</a:t>
            </a:r>
          </a:p>
        </p:txBody>
      </p:sp>
    </p:spTree>
    <p:extLst>
      <p:ext uri="{BB962C8B-B14F-4D97-AF65-F5344CB8AC3E}">
        <p14:creationId xmlns:p14="http://schemas.microsoft.com/office/powerpoint/2010/main" val="30361725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D6B5C0-624E-3172-7D53-F3666A22C8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2041EE4-3D43-582D-4367-6C018D1EE5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1113" y="5425220"/>
            <a:ext cx="1020886" cy="1351331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0970E933-55EB-8542-0F20-7EDEF69BF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449407" cy="1340216"/>
          </a:xfrm>
        </p:spPr>
        <p:txBody>
          <a:bodyPr/>
          <a:lstStyle/>
          <a:p>
            <a:r>
              <a:rPr lang="en-US" dirty="0">
                <a:latin typeface="Arial"/>
                <a:cs typeface="Arial"/>
              </a:rPr>
              <a:t>Results From Measuring Sky-SB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B4D793E-FF82-1E0D-6E72-6CE408AC29A5}"/>
              </a:ext>
            </a:extLst>
          </p:cNvPr>
          <p:cNvSpPr txBox="1"/>
          <p:nvPr/>
        </p:nvSpPr>
        <p:spPr>
          <a:xfrm>
            <a:off x="6022605" y="1702021"/>
            <a:ext cx="5263659" cy="374718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spcBef>
                <a:spcPts val="1000"/>
              </a:spcBef>
              <a:spcAft>
                <a:spcPts val="1000"/>
              </a:spcAft>
              <a:buFont typeface="Arial"/>
              <a:buChar char="•"/>
            </a:pPr>
            <a:r>
              <a:rPr lang="en-US" sz="2000" dirty="0">
                <a:latin typeface="Arial"/>
                <a:cs typeface="Arial"/>
              </a:rPr>
              <a:t>We measure the background light and separate it into the following categories:</a:t>
            </a:r>
          </a:p>
          <a:p>
            <a:pPr marL="742950" lvl="1" indent="-285750">
              <a:spcBef>
                <a:spcPts val="500"/>
              </a:spcBef>
              <a:spcAft>
                <a:spcPts val="500"/>
              </a:spcAft>
              <a:buFont typeface="Courier New"/>
              <a:buChar char="o"/>
            </a:pPr>
            <a:r>
              <a:rPr lang="en-US" sz="2000" b="1" dirty="0">
                <a:latin typeface="Arial"/>
                <a:cs typeface="Arial"/>
              </a:rPr>
              <a:t>Zodiacal Light</a:t>
            </a:r>
            <a:r>
              <a:rPr lang="en-US" sz="2000" dirty="0">
                <a:latin typeface="Arial"/>
                <a:cs typeface="Arial"/>
              </a:rPr>
              <a:t> – light from within the inner solar system</a:t>
            </a:r>
          </a:p>
          <a:p>
            <a:pPr marL="742950" lvl="1" indent="-285750">
              <a:spcBef>
                <a:spcPts val="500"/>
              </a:spcBef>
              <a:spcAft>
                <a:spcPts val="500"/>
              </a:spcAft>
              <a:buFont typeface="Courier New"/>
              <a:buChar char="o"/>
            </a:pPr>
            <a:r>
              <a:rPr lang="en-US" sz="2000" dirty="0">
                <a:latin typeface="Arial"/>
                <a:cs typeface="Arial"/>
              </a:rPr>
              <a:t>ISM – Interstellar Medium (gas, dust, cosmic rays, etc.)</a:t>
            </a:r>
          </a:p>
          <a:p>
            <a:pPr marL="742950" lvl="1" indent="-285750">
              <a:spcBef>
                <a:spcPts val="500"/>
              </a:spcBef>
              <a:spcAft>
                <a:spcPts val="500"/>
              </a:spcAft>
              <a:buFont typeface="Courier New"/>
              <a:buChar char="o"/>
            </a:pPr>
            <a:r>
              <a:rPr lang="en-US" sz="2000" dirty="0">
                <a:latin typeface="Arial"/>
                <a:cs typeface="Arial"/>
              </a:rPr>
              <a:t>Straylight – light from objects outside the FOV that still ends up in the image</a:t>
            </a:r>
          </a:p>
          <a:p>
            <a:pPr marL="742950" lvl="1" indent="-285750">
              <a:spcBef>
                <a:spcPts val="500"/>
              </a:spcBef>
              <a:spcAft>
                <a:spcPts val="500"/>
              </a:spcAft>
              <a:buFont typeface="Courier New"/>
              <a:buChar char="o"/>
            </a:pPr>
            <a:r>
              <a:rPr lang="en-US" sz="2000" dirty="0">
                <a:latin typeface="Arial"/>
                <a:cs typeface="Arial"/>
              </a:rPr>
              <a:t>Thermal – heat (IR light) from the telescope itself</a:t>
            </a:r>
          </a:p>
        </p:txBody>
      </p:sp>
      <p:pic>
        <p:nvPicPr>
          <p:cNvPr id="3" name="Picture 2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48AC9D10-62DD-43A6-1E11-F2D531EB9F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025" y="1430581"/>
            <a:ext cx="5822950" cy="5037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9153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C54FAD-22CC-2D3E-2248-443B320A09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CB41D73-6798-E721-9082-D3CA2AC12F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1113" y="5425220"/>
            <a:ext cx="1020886" cy="1351331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E656EB2B-72B5-2D51-5429-8C624DB9B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449407" cy="1340216"/>
          </a:xfrm>
        </p:spPr>
        <p:txBody>
          <a:bodyPr/>
          <a:lstStyle/>
          <a:p>
            <a:r>
              <a:rPr lang="en-US" dirty="0">
                <a:latin typeface="Arial"/>
                <a:cs typeface="Arial"/>
              </a:rPr>
              <a:t>Conclusion &amp; Next Steps</a:t>
            </a:r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58F1F89-2CBD-B499-212D-E2F1D2096729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spcAft>
                <a:spcPts val="1000"/>
              </a:spcAft>
            </a:pPr>
            <a:r>
              <a:rPr lang="en-US" sz="2200" dirty="0">
                <a:latin typeface="Arial"/>
                <a:cs typeface="Arial"/>
              </a:rPr>
              <a:t>Over the course of several months, we calibrated nearly 60,000 individual JWST exposures using </a:t>
            </a:r>
            <a:r>
              <a:rPr lang="en-US" sz="2200" err="1">
                <a:latin typeface="Arial"/>
                <a:cs typeface="Arial"/>
              </a:rPr>
              <a:t>STScI's</a:t>
            </a:r>
            <a:r>
              <a:rPr lang="en-US" sz="2200" dirty="0">
                <a:latin typeface="Arial"/>
                <a:cs typeface="Arial"/>
              </a:rPr>
              <a:t> pipeline and performed 1/f subtraction and wisp removal on them using JUMPROPE</a:t>
            </a:r>
          </a:p>
          <a:p>
            <a:pPr marL="457200" indent="-457200">
              <a:spcAft>
                <a:spcPts val="1000"/>
              </a:spcAft>
            </a:pPr>
            <a:r>
              <a:rPr lang="en-US" sz="2200" dirty="0">
                <a:latin typeface="Arial"/>
                <a:cs typeface="Arial"/>
              </a:rPr>
              <a:t>We are currently in the process of measuring the sky-SB of all these images</a:t>
            </a:r>
          </a:p>
          <a:p>
            <a:pPr marL="457200" indent="-457200">
              <a:spcAft>
                <a:spcPts val="1000"/>
              </a:spcAft>
            </a:pPr>
            <a:r>
              <a:rPr lang="en-US" sz="2200" dirty="0">
                <a:latin typeface="Arial"/>
                <a:cs typeface="Arial"/>
              </a:rPr>
              <a:t>Preliminary results show a discrepancy between the amount of background light we measure and the amount predicted by our models, which supports what was found in Project SKYSURF</a:t>
            </a:r>
          </a:p>
          <a:p>
            <a:pPr marL="457200" indent="-457200">
              <a:spcAft>
                <a:spcPts val="1000"/>
              </a:spcAft>
            </a:pPr>
            <a:r>
              <a:rPr lang="en-US" sz="2200" dirty="0">
                <a:latin typeface="Arial"/>
                <a:cs typeface="Arial"/>
              </a:rPr>
              <a:t>Our Zodi model could be missing a spherical component</a:t>
            </a:r>
          </a:p>
          <a:p>
            <a:pPr marL="457200" indent="-457200">
              <a:spcAft>
                <a:spcPts val="1000"/>
              </a:spcAft>
            </a:pPr>
            <a:r>
              <a:rPr lang="en-US" sz="2200" dirty="0">
                <a:latin typeface="Arial"/>
                <a:cs typeface="Arial"/>
              </a:rPr>
              <a:t>We will continue to improve our models in order to optimize the use of these space telescopes</a:t>
            </a:r>
          </a:p>
          <a:p>
            <a:pPr>
              <a:lnSpc>
                <a:spcPct val="110000"/>
              </a:lnSpc>
              <a:spcAft>
                <a:spcPts val="1000"/>
              </a:spcAft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748929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A20848-89B8-7415-308A-2671D17CC5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1D85E-5412-2CAC-B584-4FC76DA1D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Acknowledgements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8C6ED3-84BB-45F2-B5A8-A36A5A331F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spcAft>
                <a:spcPts val="1000"/>
              </a:spcAft>
            </a:pPr>
            <a:r>
              <a:rPr lang="en-US" dirty="0">
                <a:latin typeface="Arial"/>
                <a:cs typeface="Arial"/>
              </a:rPr>
              <a:t>Dr. Rogier Windhorst, Dr. Seth Cohen, Dr. Timothy Carleton, Ralph Ortiz, Rosalia O'Brien, and the rest of the SKYSURFIR team</a:t>
            </a:r>
            <a:endParaRPr lang="en-US" dirty="0"/>
          </a:p>
          <a:p>
            <a:pPr>
              <a:spcAft>
                <a:spcPts val="1000"/>
              </a:spcAft>
            </a:pPr>
            <a:r>
              <a:rPr lang="en-US" dirty="0">
                <a:latin typeface="Arial"/>
                <a:cs typeface="Arial"/>
              </a:rPr>
              <a:t>Jordan D'Silva (JUMPROPE)</a:t>
            </a:r>
          </a:p>
          <a:p>
            <a:pPr>
              <a:spcAft>
                <a:spcPts val="1000"/>
              </a:spcAft>
            </a:pPr>
            <a:r>
              <a:rPr lang="en-US" dirty="0">
                <a:latin typeface="Arial"/>
                <a:cs typeface="Arial"/>
              </a:rPr>
              <a:t>Space Telescope Science Institute</a:t>
            </a:r>
          </a:p>
          <a:p>
            <a:pPr>
              <a:spcAft>
                <a:spcPts val="1000"/>
              </a:spcAft>
            </a:pPr>
            <a:r>
              <a:rPr lang="en-US" dirty="0">
                <a:latin typeface="Arial"/>
                <a:cs typeface="Arial"/>
              </a:rPr>
              <a:t>The Arizona NASA Space Grant Consortium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F8505B-BE52-674A-8293-918B640E37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1113" y="5425220"/>
            <a:ext cx="1020886" cy="1351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0719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15E158B290FB04C85E3A58298661110" ma:contentTypeVersion="13" ma:contentTypeDescription="Create a new document." ma:contentTypeScope="" ma:versionID="41b7ff091aec529c3daf81507e8b0ec8">
  <xsd:schema xmlns:xsd="http://www.w3.org/2001/XMLSchema" xmlns:xs="http://www.w3.org/2001/XMLSchema" xmlns:p="http://schemas.microsoft.com/office/2006/metadata/properties" xmlns:ns2="18db2308-d939-430a-b691-238a8dea59b6" xmlns:ns3="5b8b13da-f81b-454a-95eb-607e33c0c50f" targetNamespace="http://schemas.microsoft.com/office/2006/metadata/properties" ma:root="true" ma:fieldsID="a3353ca290599b369a1ae03541399586" ns2:_="" ns3:_="">
    <xsd:import namespace="18db2308-d939-430a-b691-238a8dea59b6"/>
    <xsd:import namespace="5b8b13da-f81b-454a-95eb-607e33c0c50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8db2308-d939-430a-b691-238a8dea59b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a1dced58-e0b4-42b2-b81d-05092f917ff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description="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8b13da-f81b-454a-95eb-607e33c0c50f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63870a5b-0f6f-4a43-975e-bd6ec4c6147b}" ma:internalName="TaxCatchAll" ma:showField="CatchAllData" ma:web="5b8b13da-f81b-454a-95eb-607e33c0c50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8db2308-d939-430a-b691-238a8dea59b6">
      <Terms xmlns="http://schemas.microsoft.com/office/infopath/2007/PartnerControls"/>
    </lcf76f155ced4ddcb4097134ff3c332f>
    <TaxCatchAll xmlns="5b8b13da-f81b-454a-95eb-607e33c0c50f" xsi:nil="true"/>
  </documentManagement>
</p:properties>
</file>

<file path=customXml/itemProps1.xml><?xml version="1.0" encoding="utf-8"?>
<ds:datastoreItem xmlns:ds="http://schemas.openxmlformats.org/officeDocument/2006/customXml" ds:itemID="{11E2C43C-15AA-4BAB-A50E-66781326FE6B}"/>
</file>

<file path=customXml/itemProps2.xml><?xml version="1.0" encoding="utf-8"?>
<ds:datastoreItem xmlns:ds="http://schemas.openxmlformats.org/officeDocument/2006/customXml" ds:itemID="{BCBE9A7D-6ACD-4E5B-8C49-5BDF89A2E427}"/>
</file>

<file path=customXml/itemProps3.xml><?xml version="1.0" encoding="utf-8"?>
<ds:datastoreItem xmlns:ds="http://schemas.openxmlformats.org/officeDocument/2006/customXml" ds:itemID="{7A6B357D-ABF1-4E89-BDDA-4160896595A9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Microsoft Office PowerPoint</Application>
  <PresentationFormat>Widescreen</PresentationFormat>
  <Paragraphs>0</Paragraphs>
  <Slides>10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PowerPoint Presentation</vt:lpstr>
      <vt:lpstr>Introduction to SKYSURFIR</vt:lpstr>
      <vt:lpstr>JWST Image Calibration Pipeline</vt:lpstr>
      <vt:lpstr>1/f Removal</vt:lpstr>
      <vt:lpstr>1/f Subtraction Methods</vt:lpstr>
      <vt:lpstr>Measuring Sky-SB</vt:lpstr>
      <vt:lpstr>Results From Measuring Sky-SB</vt:lpstr>
      <vt:lpstr>Conclusion &amp; Next Steps</vt:lpstr>
      <vt:lpstr>Acknowledgements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866</cp:revision>
  <dcterms:created xsi:type="dcterms:W3CDTF">2025-04-02T16:53:30Z</dcterms:created>
  <dcterms:modified xsi:type="dcterms:W3CDTF">2025-04-05T00:42:46Z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0x010100815E158B290FB04C85E3A58298661110</vt:lpwstr>
  </property>
</Properties>
</file>